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75" r:id="rId2"/>
    <p:sldId id="277" r:id="rId3"/>
    <p:sldId id="278" r:id="rId4"/>
    <p:sldId id="279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81" r:id="rId14"/>
    <p:sldId id="282" r:id="rId15"/>
    <p:sldId id="283" r:id="rId16"/>
    <p:sldId id="284" r:id="rId17"/>
    <p:sldId id="286" r:id="rId18"/>
    <p:sldId id="285" r:id="rId19"/>
    <p:sldId id="287" r:id="rId20"/>
    <p:sldId id="296" r:id="rId21"/>
    <p:sldId id="297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129" autoAdjust="0"/>
  </p:normalViewPr>
  <p:slideViewPr>
    <p:cSldViewPr snapToGrid="0">
      <p:cViewPr>
        <p:scale>
          <a:sx n="76" d="100"/>
          <a:sy n="76" d="100"/>
        </p:scale>
        <p:origin x="-420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Rural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Sheet1!$B$2:$E$2</c:f>
              <c:numCache>
                <c:formatCode>General</c:formatCode>
                <c:ptCount val="4"/>
                <c:pt idx="0">
                  <c:v>1983</c:v>
                </c:pt>
                <c:pt idx="1">
                  <c:v>1994</c:v>
                </c:pt>
                <c:pt idx="2">
                  <c:v>2005</c:v>
                </c:pt>
                <c:pt idx="3">
                  <c:v>2012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0.42</c:v>
                </c:pt>
                <c:pt idx="1">
                  <c:v>0.39</c:v>
                </c:pt>
                <c:pt idx="2">
                  <c:v>0.42</c:v>
                </c:pt>
                <c:pt idx="3">
                  <c:v>0.37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Urban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Sheet1!$B$2:$E$2</c:f>
              <c:numCache>
                <c:formatCode>General</c:formatCode>
                <c:ptCount val="4"/>
                <c:pt idx="0">
                  <c:v>1983</c:v>
                </c:pt>
                <c:pt idx="1">
                  <c:v>1994</c:v>
                </c:pt>
                <c:pt idx="2">
                  <c:v>2005</c:v>
                </c:pt>
                <c:pt idx="3">
                  <c:v>2012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0.41</c:v>
                </c:pt>
                <c:pt idx="1">
                  <c:v>0.43</c:v>
                </c:pt>
                <c:pt idx="2">
                  <c:v>0.49</c:v>
                </c:pt>
                <c:pt idx="3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27808"/>
        <c:axId val="93136000"/>
      </c:lineChart>
      <c:catAx>
        <c:axId val="9312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136000"/>
        <c:crosses val="autoZero"/>
        <c:auto val="1"/>
        <c:lblAlgn val="ctr"/>
        <c:lblOffset val="100"/>
        <c:noMultiLvlLbl val="0"/>
      </c:catAx>
      <c:valAx>
        <c:axId val="93136000"/>
        <c:scaling>
          <c:orientation val="minMax"/>
          <c:max val="0.55000000000000004"/>
          <c:min val="0.3000000000000000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93127808"/>
        <c:crosses val="autoZero"/>
        <c:crossBetween val="between"/>
        <c:majorUnit val="5.000000000000001E-2"/>
      </c:valAx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region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Sheet1!$E$2:$F$2</c:f>
              <c:strCache>
                <c:ptCount val="2"/>
                <c:pt idx="0">
                  <c:v>India</c:v>
                </c:pt>
                <c:pt idx="1">
                  <c:v>Brazil</c:v>
                </c:pt>
              </c:strCache>
            </c:strRef>
          </c:cat>
          <c:val>
            <c:numRef>
              <c:f>Sheet1!$E$3:$F$3</c:f>
              <c:numCache>
                <c:formatCode>0.0</c:formatCode>
                <c:ptCount val="2"/>
                <c:pt idx="0">
                  <c:v>3</c:v>
                </c:pt>
                <c:pt idx="1">
                  <c:v>8.6999999999999993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gender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Sheet1!$E$2:$F$2</c:f>
              <c:strCache>
                <c:ptCount val="2"/>
                <c:pt idx="0">
                  <c:v>India</c:v>
                </c:pt>
                <c:pt idx="1">
                  <c:v>Brazil</c:v>
                </c:pt>
              </c:strCache>
            </c:strRef>
          </c:cat>
          <c:val>
            <c:numRef>
              <c:f>Sheet1!$E$4:$F$4</c:f>
              <c:numCache>
                <c:formatCode>0.0</c:formatCode>
                <c:ptCount val="2"/>
                <c:pt idx="0">
                  <c:v>5.7</c:v>
                </c:pt>
                <c:pt idx="1">
                  <c:v>4.2</c:v>
                </c:pt>
              </c:numCache>
            </c:numRef>
          </c:val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social group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Sheet1!$E$2:$F$2</c:f>
              <c:strCache>
                <c:ptCount val="2"/>
                <c:pt idx="0">
                  <c:v>India</c:v>
                </c:pt>
                <c:pt idx="1">
                  <c:v>Brazil</c:v>
                </c:pt>
              </c:strCache>
            </c:strRef>
          </c:cat>
          <c:val>
            <c:numRef>
              <c:f>Sheet1!$E$5:$F$5</c:f>
              <c:numCache>
                <c:formatCode>0.0</c:formatCode>
                <c:ptCount val="2"/>
                <c:pt idx="0">
                  <c:v>1.6</c:v>
                </c:pt>
                <c:pt idx="1">
                  <c:v>2.5</c:v>
                </c:pt>
              </c:numCache>
            </c:numRef>
          </c:val>
        </c:ser>
        <c:ser>
          <c:idx val="3"/>
          <c:order val="3"/>
          <c:tx>
            <c:strRef>
              <c:f>Sheet1!$D$6</c:f>
              <c:strCache>
                <c:ptCount val="1"/>
                <c:pt idx="0">
                  <c:v>age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Sheet1!$E$2:$F$2</c:f>
              <c:strCache>
                <c:ptCount val="2"/>
                <c:pt idx="0">
                  <c:v>India</c:v>
                </c:pt>
                <c:pt idx="1">
                  <c:v>Brazil</c:v>
                </c:pt>
              </c:strCache>
            </c:strRef>
          </c:cat>
          <c:val>
            <c:numRef>
              <c:f>Sheet1!$E$6:$F$6</c:f>
              <c:numCache>
                <c:formatCode>0.0</c:formatCode>
                <c:ptCount val="2"/>
                <c:pt idx="0">
                  <c:v>10.4</c:v>
                </c:pt>
                <c:pt idx="1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Sheet1!$D$7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Sheet1!$E$2:$F$2</c:f>
              <c:strCache>
                <c:ptCount val="2"/>
                <c:pt idx="0">
                  <c:v>India</c:v>
                </c:pt>
                <c:pt idx="1">
                  <c:v>Brazil</c:v>
                </c:pt>
              </c:strCache>
            </c:strRef>
          </c:cat>
          <c:val>
            <c:numRef>
              <c:f>Sheet1!$E$7:$F$7</c:f>
              <c:numCache>
                <c:formatCode>0.0</c:formatCode>
                <c:ptCount val="2"/>
                <c:pt idx="0">
                  <c:v>40.9</c:v>
                </c:pt>
                <c:pt idx="1">
                  <c:v>31.9</c:v>
                </c:pt>
              </c:numCache>
            </c:numRef>
          </c:val>
        </c:ser>
        <c:ser>
          <c:idx val="5"/>
          <c:order val="5"/>
          <c:tx>
            <c:strRef>
              <c:f>Sheet1!$D$8</c:f>
              <c:strCache>
                <c:ptCount val="1"/>
                <c:pt idx="0">
                  <c:v>employment type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Sheet1!$E$2:$F$2</c:f>
              <c:strCache>
                <c:ptCount val="2"/>
                <c:pt idx="0">
                  <c:v>India</c:v>
                </c:pt>
                <c:pt idx="1">
                  <c:v>Brazil</c:v>
                </c:pt>
              </c:strCache>
            </c:strRef>
          </c:cat>
          <c:val>
            <c:numRef>
              <c:f>Sheet1!$E$8:$F$8</c:f>
              <c:numCache>
                <c:formatCode>0.0</c:formatCode>
                <c:ptCount val="2"/>
                <c:pt idx="0">
                  <c:v>7.8</c:v>
                </c:pt>
                <c:pt idx="1">
                  <c:v>13</c:v>
                </c:pt>
              </c:numCache>
            </c:numRef>
          </c:val>
        </c:ser>
        <c:ser>
          <c:idx val="6"/>
          <c:order val="6"/>
          <c:tx>
            <c:strRef>
              <c:f>Sheet1!$D$9</c:f>
              <c:strCache>
                <c:ptCount val="1"/>
                <c:pt idx="0">
                  <c:v>occupation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Sheet1!$E$2:$F$2</c:f>
              <c:strCache>
                <c:ptCount val="2"/>
                <c:pt idx="0">
                  <c:v>India</c:v>
                </c:pt>
                <c:pt idx="1">
                  <c:v>Brazil</c:v>
                </c:pt>
              </c:strCache>
            </c:strRef>
          </c:cat>
          <c:val>
            <c:numRef>
              <c:f>Sheet1!$E$9:$F$9</c:f>
              <c:numCache>
                <c:formatCode>0.0</c:formatCode>
                <c:ptCount val="2"/>
                <c:pt idx="0">
                  <c:v>27.1</c:v>
                </c:pt>
                <c:pt idx="1">
                  <c:v>25.6</c:v>
                </c:pt>
              </c:numCache>
            </c:numRef>
          </c:val>
        </c:ser>
        <c:ser>
          <c:idx val="7"/>
          <c:order val="7"/>
          <c:tx>
            <c:strRef>
              <c:f>Sheet1!$D$10</c:f>
              <c:strCache>
                <c:ptCount val="1"/>
                <c:pt idx="0">
                  <c:v>sector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Sheet1!$E$2:$F$2</c:f>
              <c:strCache>
                <c:ptCount val="2"/>
                <c:pt idx="0">
                  <c:v>India</c:v>
                </c:pt>
                <c:pt idx="1">
                  <c:v>Brazil</c:v>
                </c:pt>
              </c:strCache>
            </c:strRef>
          </c:cat>
          <c:val>
            <c:numRef>
              <c:f>Sheet1!$E$10:$F$10</c:f>
              <c:numCache>
                <c:formatCode>0.0</c:formatCode>
                <c:ptCount val="2"/>
                <c:pt idx="0">
                  <c:v>3.5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723712"/>
        <c:axId val="98725248"/>
      </c:barChart>
      <c:catAx>
        <c:axId val="9872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98725248"/>
        <c:crosses val="autoZero"/>
        <c:auto val="1"/>
        <c:lblAlgn val="ctr"/>
        <c:lblOffset val="100"/>
        <c:noMultiLvlLbl val="0"/>
      </c:catAx>
      <c:valAx>
        <c:axId val="98725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723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D116A-DA87-4803-BCDA-8E104D08E74E}" type="datetimeFigureOut">
              <a:rPr lang="en-IN" smtClean="0"/>
              <a:t>07-04-2017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A03B9-0B57-4704-8CA9-B4519A70BA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59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A03B9-0B57-4704-8CA9-B4519A70BAF8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08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A03B9-0B57-4704-8CA9-B4519A70BAF8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83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C5C1-6E8F-46D0-93CF-1AAEC325106D}" type="datetime1">
              <a:rPr lang="en-IN" smtClean="0"/>
              <a:t>07-04-2017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474C-34BD-4CFE-A251-2A3081933277}" type="datetime1">
              <a:rPr lang="en-IN" smtClean="0"/>
              <a:t>07-04-2017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87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3A01-CDD7-44B2-B4B9-44C2C12E79C3}" type="datetime1">
              <a:rPr lang="en-IN" smtClean="0"/>
              <a:t>07-04-2017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14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86B6-9D43-49C1-8462-91F86F449D83}" type="datetime1">
              <a:rPr lang="en-IN" smtClean="0"/>
              <a:t>07-04-2017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97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19C-6BB8-4340-8DED-310FF8F96867}" type="datetime1">
              <a:rPr lang="en-IN" smtClean="0"/>
              <a:t>07-04-2017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4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943B-1C77-4760-A7C4-FEFFD33A6139}" type="datetime1">
              <a:rPr lang="en-IN" smtClean="0"/>
              <a:t>07-04-2017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913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8D71-0714-447D-8B42-B00A27A3FB00}" type="datetime1">
              <a:rPr lang="en-IN" smtClean="0"/>
              <a:t>07-04-2017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1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2215-0AE8-4DED-9AE8-8EB6CE746881}" type="datetime1">
              <a:rPr lang="en-IN" smtClean="0"/>
              <a:t>07-04-2017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91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3F33-6E92-4949-9B92-4B5403B7F3C0}" type="datetime1">
              <a:rPr lang="en-IN" smtClean="0"/>
              <a:t>07-04-2017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08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CC4C-1264-40E0-9F91-073CAB45EB3B}" type="datetime1">
              <a:rPr lang="en-IN" smtClean="0"/>
              <a:t>07-04-2017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15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8B6C-D899-4327-89C9-4DF1AEE00F1B}" type="datetime1">
              <a:rPr lang="en-IN" smtClean="0"/>
              <a:t>07-04-2017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73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4FAA-CCC3-422F-A835-F0B498C7765F}" type="datetime1">
              <a:rPr lang="en-IN" smtClean="0"/>
              <a:t>07-04-2017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6CCF-1C34-4E3E-81FD-8E567F9987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0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rry\AppData\Local\Temp\IMG_20160811_135920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6027" r="2430"/>
          <a:stretch/>
        </p:blipFill>
        <p:spPr bwMode="auto">
          <a:xfrm>
            <a:off x="626301" y="313150"/>
            <a:ext cx="4434214" cy="64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3770" y="438411"/>
            <a:ext cx="618785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Institute for Human Development</a:t>
            </a:r>
          </a:p>
          <a:p>
            <a:pPr algn="ctr"/>
            <a:r>
              <a:rPr lang="en-GB" sz="2800" dirty="0" smtClean="0"/>
              <a:t>Workshop on </a:t>
            </a:r>
          </a:p>
          <a:p>
            <a:pPr algn="ctr"/>
            <a:r>
              <a:rPr lang="en-GB" sz="4000" b="1" dirty="0" smtClean="0"/>
              <a:t>Patterns of Inequality in the Indian Labour Market</a:t>
            </a:r>
          </a:p>
          <a:p>
            <a:pPr algn="ctr"/>
            <a:r>
              <a:rPr lang="en-GB" sz="4000" b="1" dirty="0" smtClean="0"/>
              <a:t>1983-2012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800" dirty="0" smtClean="0"/>
              <a:t>Presentation by </a:t>
            </a:r>
          </a:p>
          <a:p>
            <a:pPr algn="ctr"/>
            <a:r>
              <a:rPr lang="en-GB" sz="3200" b="1" dirty="0" smtClean="0"/>
              <a:t>Gerry Rodgers </a:t>
            </a:r>
          </a:p>
          <a:p>
            <a:pPr algn="ctr"/>
            <a:r>
              <a:rPr lang="en-GB" sz="3200" b="1" dirty="0" smtClean="0"/>
              <a:t>Vidhya Soundararajan</a:t>
            </a:r>
          </a:p>
          <a:p>
            <a:pPr algn="ctr"/>
            <a:r>
              <a:rPr lang="en-GB" sz="2400" dirty="0" smtClean="0"/>
              <a:t>Of the book published by Academic </a:t>
            </a:r>
            <a:r>
              <a:rPr lang="en-GB" sz="2400" dirty="0"/>
              <a:t>Foundation </a:t>
            </a:r>
            <a:r>
              <a:rPr lang="en-GB" sz="2400" dirty="0" smtClean="0"/>
              <a:t>in association with </a:t>
            </a:r>
            <a:r>
              <a:rPr lang="en-GB" sz="2400" dirty="0"/>
              <a:t>IHD, </a:t>
            </a:r>
            <a:r>
              <a:rPr lang="en-GB" sz="2400" dirty="0" smtClean="0"/>
              <a:t>New Delhi, 2016</a:t>
            </a:r>
            <a:endParaRPr lang="en-GB" sz="2400" dirty="0"/>
          </a:p>
          <a:p>
            <a:pPr algn="ctr"/>
            <a:endParaRPr lang="en-GB" sz="3200" b="1" dirty="0"/>
          </a:p>
          <a:p>
            <a:pPr algn="ctr"/>
            <a:r>
              <a:rPr lang="en-GB" sz="2800" dirty="0"/>
              <a:t>India International Centre, 1 April, </a:t>
            </a:r>
            <a:r>
              <a:rPr lang="en-GB" sz="2800" dirty="0" smtClean="0"/>
              <a:t>2017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7" y="2895258"/>
            <a:ext cx="5609230" cy="3582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842" y="100935"/>
            <a:ext cx="5868536" cy="63929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Educational categories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54842" y="781677"/>
            <a:ext cx="5252906" cy="21135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Wage premium for all school levels below middle school is falling over time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Premium to college education to secondary school increased from 50% to 137% (</a:t>
            </a:r>
            <a:r>
              <a:rPr lang="en-US" sz="2200" dirty="0"/>
              <a:t>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96450" y="4306837"/>
            <a:ext cx="5795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Education contributes to wage inequality more among regular than </a:t>
            </a:r>
            <a:r>
              <a:rPr lang="en-US" sz="2400" dirty="0"/>
              <a:t>causal </a:t>
            </a:r>
            <a:r>
              <a:rPr lang="en-US" sz="2400" dirty="0" smtClean="0"/>
              <a:t>workers. 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Education is important among both male and female regular workers (patterns differ in </a:t>
            </a:r>
            <a:r>
              <a:rPr lang="en-US" sz="2400" dirty="0"/>
              <a:t>rural and urban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711" y="286603"/>
            <a:ext cx="5430564" cy="347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0" y="854933"/>
            <a:ext cx="4830794" cy="4312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55" y="2579871"/>
            <a:ext cx="4569470" cy="39800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330" y="30188"/>
            <a:ext cx="527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  <a:latin typeface="+mj-lt"/>
              </a:rPr>
              <a:t>Fields decomposition of wages</a:t>
            </a:r>
            <a:endParaRPr lang="en-IN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5593" y="2261567"/>
            <a:ext cx="474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Urban areas</a:t>
            </a:r>
            <a:endParaRPr lang="en-IN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06661" y="163423"/>
            <a:ext cx="5831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The role of education in explaining wage inequality is the highest among all factors; stronger in urban compared to rural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Gender is important in rural and urban areas, but the importance is declining in urban areas and increasing in rural areas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1320" y="5407688"/>
            <a:ext cx="534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Social group does not feature as dominant factor (NEXT)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0330" y="566751"/>
            <a:ext cx="1251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Rural </a:t>
            </a:r>
            <a:r>
              <a:rPr lang="en-IN" b="1" dirty="0"/>
              <a:t>areas</a:t>
            </a:r>
          </a:p>
        </p:txBody>
      </p:sp>
    </p:spTree>
    <p:extLst>
      <p:ext uri="{BB962C8B-B14F-4D97-AF65-F5344CB8AC3E}">
        <p14:creationId xmlns:p14="http://schemas.microsoft.com/office/powerpoint/2010/main" val="2902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207" y="-54591"/>
            <a:ext cx="1083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Probit regression of education on individual characteristics in 2012(rural)</a:t>
            </a:r>
            <a:endParaRPr lang="en-IN" sz="28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46464"/>
              </p:ext>
            </p:extLst>
          </p:nvPr>
        </p:nvGraphicFramePr>
        <p:xfrm>
          <a:off x="3144033" y="399603"/>
          <a:ext cx="6068206" cy="64365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77892"/>
                <a:gridCol w="1795157"/>
                <a:gridCol w="1795157"/>
              </a:tblGrid>
              <a:tr h="501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College Education or </a:t>
                      </a:r>
                      <a:r>
                        <a:rPr lang="en-US" sz="1400" b="1" dirty="0" smtClean="0">
                          <a:effectLst/>
                        </a:rPr>
                        <a:t>Above (0</a:t>
                      </a:r>
                      <a:r>
                        <a:rPr lang="en-US" sz="1400" b="1" baseline="0" dirty="0" smtClean="0">
                          <a:effectLst/>
                        </a:rPr>
                        <a:t> OR 1</a:t>
                      </a:r>
                      <a:r>
                        <a:rPr lang="en-US" sz="1400" b="1" dirty="0" smtClean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Secondary Education or Above </a:t>
                      </a:r>
                      <a:r>
                        <a:rPr lang="en-US" sz="1400" b="1" dirty="0" smtClean="0">
                          <a:effectLst/>
                        </a:rPr>
                        <a:t>(0</a:t>
                      </a:r>
                      <a:r>
                        <a:rPr lang="en-US" sz="1400" b="1" baseline="0" dirty="0" smtClean="0">
                          <a:effectLst/>
                        </a:rPr>
                        <a:t> OR 1</a:t>
                      </a:r>
                      <a:r>
                        <a:rPr lang="en-US" sz="1400" b="1" dirty="0" smtClean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99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SOCIO-RELIGIOUS</a:t>
                      </a:r>
                      <a:r>
                        <a:rPr lang="en-US" sz="1400" b="1" baseline="0" dirty="0" smtClean="0">
                          <a:effectLst/>
                        </a:rPr>
                        <a:t> GROUP</a:t>
                      </a:r>
                      <a:r>
                        <a:rPr lang="en-US" sz="1400" b="1" dirty="0" smtClean="0">
                          <a:effectLst/>
                        </a:rPr>
                        <a:t> (</a:t>
                      </a:r>
                      <a:r>
                        <a:rPr lang="en-US" sz="1400" b="1" dirty="0">
                          <a:effectLst/>
                        </a:rPr>
                        <a:t>base: Hindu ST)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Hindu SC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0.389***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0.000884)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0.359</a:t>
                      </a:r>
                      <a:r>
                        <a:rPr lang="en-US" sz="1400" dirty="0" smtClean="0">
                          <a:effectLst/>
                        </a:rPr>
                        <a:t>***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(0.000530)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</a:tr>
              <a:tr h="449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Hindu OBC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0.549***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0.000803)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0.602***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0.000477)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</a:tr>
              <a:tr h="449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Hindu Other Caste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0.971***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0.000829)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1.134***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0.000526)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</a:tr>
              <a:tr h="449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Muslim–OBC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0.0588***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0.00120)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0.161***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0.000718)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</a:tr>
              <a:tr h="449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Muslim–Non OBC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0.458***  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0.00114)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0.554***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0.000709)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</a:tr>
              <a:tr h="449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 Religion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0.825***          (0.00116)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0.904***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0.000843)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</a:tr>
              <a:tr h="224899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REGION (base</a:t>
                      </a:r>
                      <a:r>
                        <a:rPr lang="en-US" sz="1400" b="1" dirty="0">
                          <a:effectLst/>
                        </a:rPr>
                        <a:t>: Northwest)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Center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-0.315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-0.182***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</a:tr>
              <a:tr h="224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(0.000554)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(0.000425)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</a:tr>
              <a:tr h="22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Northeast + WB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-0.382***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-0.205***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</a:tr>
              <a:tr h="224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(0.000739)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(0.000535)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</a:tr>
              <a:tr h="22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Southwest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-0.0657***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0.184***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</a:tr>
              <a:tr h="224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(0.000565)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(0.000443)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</a:tr>
              <a:tr h="22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Kerala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0.702***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0.894***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</a:tr>
              <a:tr h="224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(0.000952)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(0.000847)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/>
                </a:tc>
              </a:tr>
              <a:tr h="22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Ln landowned pc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0.0580***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0.0766***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</a:tr>
              <a:tr h="224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6" marR="512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(8.21E-05)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(5.81E-05)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b"/>
                </a:tc>
              </a:tr>
              <a:tr h="22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Female (Base: male)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-0.264***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0.000355)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-0.418***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0.000255)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76" marR="512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041"/>
            <a:ext cx="10515600" cy="63882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Comparing different aspects of inequality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498" y="1246526"/>
            <a:ext cx="9482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Gini coefficient </a:t>
            </a:r>
            <a:r>
              <a:rPr lang="en-GB" sz="2400" b="1" dirty="0"/>
              <a:t>compared between surveys and across variables, 2004-05</a:t>
            </a:r>
            <a:endParaRPr lang="en-GB" sz="24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13</a:t>
            </a:fld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t="13299" r="21222" b="3834"/>
          <a:stretch/>
        </p:blipFill>
        <p:spPr bwMode="auto">
          <a:xfrm>
            <a:off x="1826903" y="1615858"/>
            <a:ext cx="8318435" cy="44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Inequality of household expenditure per capita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5208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Not the main focus, but briefly:</a:t>
            </a:r>
          </a:p>
          <a:p>
            <a:r>
              <a:rPr lang="en-GB" dirty="0" smtClean="0"/>
              <a:t>The contribution to expenditure inequality of social group and of region is comparable to that found for wages</a:t>
            </a:r>
          </a:p>
          <a:p>
            <a:r>
              <a:rPr lang="en-GB" dirty="0" smtClean="0"/>
              <a:t>Likewise contribution of education (of household head)</a:t>
            </a:r>
          </a:p>
          <a:p>
            <a:r>
              <a:rPr lang="en-GB" dirty="0" smtClean="0"/>
              <a:t>Economic category of household contributes less to inequality than does the difference between regular and casual workers for wages </a:t>
            </a:r>
          </a:p>
          <a:p>
            <a:r>
              <a:rPr lang="en-GB" dirty="0" smtClean="0"/>
              <a:t>This may be because the data do not permit us to differentiate between different types of self-employment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2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Factor shares in organized industry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7921" r="930" b="2052"/>
          <a:stretch/>
        </p:blipFill>
        <p:spPr bwMode="auto">
          <a:xfrm>
            <a:off x="876821" y="1358901"/>
            <a:ext cx="10521863" cy="4653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93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936"/>
            <a:ext cx="10515600" cy="77661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Occupational wage differentials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97" y="1245750"/>
            <a:ext cx="8712626" cy="495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India and Brazil: Fields decomposition (urban wages, 2011-12)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17</a:t>
            </a:fld>
            <a:endParaRPr lang="en-I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797931"/>
              </p:ext>
            </p:extLst>
          </p:nvPr>
        </p:nvGraphicFramePr>
        <p:xfrm>
          <a:off x="1231900" y="1203324"/>
          <a:ext cx="101092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78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Some reflections on results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Growing wage inequality in India results from some opposing trends</a:t>
            </a:r>
          </a:p>
          <a:p>
            <a:r>
              <a:rPr lang="en-GB" dirty="0" smtClean="0"/>
              <a:t>Contribution of education to wage inequality fairly stable, but higher in urban labour market so rises with urbanization</a:t>
            </a:r>
            <a:endParaRPr lang="en-GB" dirty="0"/>
          </a:p>
          <a:p>
            <a:r>
              <a:rPr lang="en-GB" dirty="0" smtClean="0"/>
              <a:t>On the other hand, importance of casual-regular wage gap is large but falling, as is the gender wage gap in urban areas (but it is rising in rural)</a:t>
            </a:r>
          </a:p>
          <a:p>
            <a:r>
              <a:rPr lang="en-GB" dirty="0"/>
              <a:t>But </a:t>
            </a:r>
            <a:r>
              <a:rPr lang="en-GB" dirty="0" smtClean="0"/>
              <a:t>the main </a:t>
            </a:r>
            <a:r>
              <a:rPr lang="en-GB" dirty="0"/>
              <a:t>factor </a:t>
            </a:r>
            <a:r>
              <a:rPr lang="en-GB" dirty="0" smtClean="0"/>
              <a:t>in growing inequality seems </a:t>
            </a:r>
            <a:r>
              <a:rPr lang="en-GB" dirty="0"/>
              <a:t>to be rising wage differentiation among occupations</a:t>
            </a:r>
          </a:p>
          <a:p>
            <a:r>
              <a:rPr lang="en-GB" dirty="0" smtClean="0"/>
              <a:t>The impact of gender is stronger in multivariate analysis than in bivariate, but that of caste is weaker; different mechanisms at work?</a:t>
            </a:r>
          </a:p>
          <a:p>
            <a:r>
              <a:rPr lang="en-GB" dirty="0" smtClean="0"/>
              <a:t>Especially for the impact of caste and gender, overall labour market inequality depends as much on unequal access to occupations as on unequal wages</a:t>
            </a:r>
          </a:p>
          <a:p>
            <a:r>
              <a:rPr lang="en-GB" dirty="0" smtClean="0"/>
              <a:t>Since educational credentials are important for job access, discrimination in access to education is an important indirect source of labour market inequality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66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Some </a:t>
            </a:r>
            <a:r>
              <a:rPr lang="en-GB" sz="3600" dirty="0" smtClean="0">
                <a:solidFill>
                  <a:srgbClr val="C00000"/>
                </a:solidFill>
              </a:rPr>
              <a:t>research issues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063335"/>
            <a:ext cx="10629900" cy="5226627"/>
          </a:xfrm>
        </p:spPr>
        <p:txBody>
          <a:bodyPr>
            <a:noAutofit/>
          </a:bodyPr>
          <a:lstStyle/>
          <a:p>
            <a:r>
              <a:rPr lang="en-GB" sz="2400" dirty="0" smtClean="0"/>
              <a:t>This exercise is limited in scope – decomposition only tells part of the story – but does suggest some questions that merit more research</a:t>
            </a:r>
          </a:p>
          <a:p>
            <a:r>
              <a:rPr lang="en-GB" sz="2400" dirty="0" smtClean="0"/>
              <a:t>Occupational differentials are of growing importance, but much less researched; important for the dynamics of inequality, connections with the growth process, new labour market segmentations</a:t>
            </a:r>
            <a:endParaRPr lang="en-GB" sz="2400" dirty="0"/>
          </a:p>
          <a:p>
            <a:r>
              <a:rPr lang="en-GB" sz="2400" dirty="0" smtClean="0"/>
              <a:t>Role of differentiation in self-employed incomes (needs new data – IHDS?)</a:t>
            </a:r>
          </a:p>
          <a:p>
            <a:r>
              <a:rPr lang="en-GB" sz="2400" dirty="0" smtClean="0"/>
              <a:t>Are there different mechanisms of discrimination and access for caste and gender?</a:t>
            </a:r>
            <a:endParaRPr lang="en-GB" sz="2400" dirty="0"/>
          </a:p>
          <a:p>
            <a:r>
              <a:rPr lang="en-GB" sz="2400" dirty="0" smtClean="0"/>
              <a:t>Regional </a:t>
            </a:r>
            <a:r>
              <a:rPr lang="en-GB" sz="2400" dirty="0"/>
              <a:t>patterns – all-India pattern is a composite. T</a:t>
            </a:r>
            <a:r>
              <a:rPr lang="en-GB" sz="2400" dirty="0" smtClean="0"/>
              <a:t>here are important regional differences in the sources of inequality.</a:t>
            </a:r>
            <a:r>
              <a:rPr lang="en-GB" sz="2400" dirty="0"/>
              <a:t> Need to </a:t>
            </a:r>
            <a:r>
              <a:rPr lang="en-GB" sz="2400" dirty="0" smtClean="0"/>
              <a:t>unpack. </a:t>
            </a:r>
            <a:endParaRPr lang="en-GB" sz="2400" dirty="0"/>
          </a:p>
          <a:p>
            <a:r>
              <a:rPr lang="en-GB" sz="2400" dirty="0" smtClean="0"/>
              <a:t>Statistical base has some important gaps (self-employment, household income…). What can be done with planned </a:t>
            </a:r>
            <a:r>
              <a:rPr lang="en-GB" sz="2400" dirty="0"/>
              <a:t>new survey </a:t>
            </a:r>
            <a:r>
              <a:rPr lang="en-GB" sz="2400" dirty="0" smtClean="0"/>
              <a:t>instruments?</a:t>
            </a:r>
            <a:endParaRPr lang="en-GB" sz="2400" dirty="0"/>
          </a:p>
          <a:p>
            <a:r>
              <a:rPr lang="en-GB" sz="2400" dirty="0" smtClean="0"/>
              <a:t>There are linkages </a:t>
            </a:r>
            <a:r>
              <a:rPr lang="en-GB" sz="2400" dirty="0"/>
              <a:t>between different aspects of inequality – wages, incomes, </a:t>
            </a:r>
            <a:r>
              <a:rPr lang="en-GB" sz="2400" dirty="0" smtClean="0"/>
              <a:t>wealth. This requires better models of household composition and behaviour.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8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Introduction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6405" y="1462369"/>
            <a:ext cx="10677395" cy="467538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This analysis </a:t>
            </a:r>
            <a:r>
              <a:rPr lang="en-GB" dirty="0"/>
              <a:t>of labour market inequality </a:t>
            </a:r>
            <a:r>
              <a:rPr lang="en-GB" dirty="0" smtClean="0"/>
              <a:t>forms part of a wider comparative study of </a:t>
            </a:r>
            <a:r>
              <a:rPr lang="en-GB" dirty="0"/>
              <a:t>Brazil and India</a:t>
            </a:r>
          </a:p>
          <a:p>
            <a:r>
              <a:rPr lang="en-GB" dirty="0" smtClean="0"/>
              <a:t>Theoretical framework of the wider study</a:t>
            </a:r>
            <a:r>
              <a:rPr lang="en-GB" dirty="0"/>
              <a:t>: </a:t>
            </a:r>
            <a:r>
              <a:rPr lang="en-GB" dirty="0" smtClean="0"/>
              <a:t>long </a:t>
            </a:r>
            <a:r>
              <a:rPr lang="en-GB" dirty="0"/>
              <a:t>term historical </a:t>
            </a:r>
            <a:r>
              <a:rPr lang="en-GB" dirty="0" smtClean="0"/>
              <a:t>analysis of the impact on inequality of growth regimes and institutional change</a:t>
            </a:r>
          </a:p>
          <a:p>
            <a:r>
              <a:rPr lang="en-GB" dirty="0" smtClean="0"/>
              <a:t>Goal of this publication is more modest - looks at major dimensions of labour market segmentation and differentiation in India – an input to the wider picture</a:t>
            </a:r>
          </a:p>
          <a:p>
            <a:r>
              <a:rPr lang="en-GB" dirty="0" smtClean="0"/>
              <a:t>We look at wage and employment differentials by labour status, gender, caste/community, region and education. Drawing on a large literature (Thorat, Deshpande, many others).</a:t>
            </a:r>
          </a:p>
          <a:p>
            <a:r>
              <a:rPr lang="en-GB" dirty="0" smtClean="0"/>
              <a:t>We also looked at some other related aspects of inequality, in particular the distribution of household expenditure, factor shares, and occupational patterns</a:t>
            </a:r>
          </a:p>
          <a:p>
            <a:r>
              <a:rPr lang="en-GB" dirty="0" smtClean="0"/>
              <a:t>First some (familiar) basic trends: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6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Appendix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39" y="56118"/>
            <a:ext cx="6309518" cy="508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Regional inequality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429" y="0"/>
            <a:ext cx="445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Decomposition of wage inequality by region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939" y="623333"/>
            <a:ext cx="57702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We classify Indian states into five broad regions: 1) Northeast; 2) Northwest; 3) Southwest;  4) Centre; 5)Kerala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Urban labor market is more integrated than rural labor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Less regional inequality among regular workers, compared to casual workers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60" y="3289498"/>
            <a:ext cx="5616676" cy="3528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457" y="623332"/>
            <a:ext cx="4543425" cy="2751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007" y="3584299"/>
            <a:ext cx="4471875" cy="29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29" y="1539242"/>
            <a:ext cx="7408792" cy="4620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4347" y="250166"/>
            <a:ext cx="8548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C00000"/>
                </a:solidFill>
                <a:latin typeface="+mj-lt"/>
              </a:rPr>
              <a:t>Equalization of participation across labour market categories among men and women </a:t>
            </a:r>
            <a:endParaRPr lang="en-IN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8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1922" y="828119"/>
            <a:ext cx="59004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examine few specific states given </a:t>
            </a:r>
            <a:r>
              <a:rPr lang="en-US" sz="2000" dirty="0"/>
              <a:t>regional differences </a:t>
            </a:r>
            <a:r>
              <a:rPr lang="en-US" sz="2000" dirty="0" smtClean="0"/>
              <a:t>in the </a:t>
            </a:r>
            <a:r>
              <a:rPr lang="en-US" sz="2000" dirty="0"/>
              <a:t>role of social </a:t>
            </a:r>
            <a:r>
              <a:rPr lang="en-US" sz="2000" dirty="0" smtClean="0"/>
              <a:t>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Bihar saw a sharp rise in between component after 1994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Tamil Nadu, social inequality stayed constant at about 20% in rural areas, but low in urban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Punjab, low social inequality with no major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Haryana’s between group inequality is declining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484" y="86264"/>
            <a:ext cx="5359516" cy="6592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05" y="4013809"/>
            <a:ext cx="5580901" cy="24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86264"/>
            <a:ext cx="68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Intriguing regional trends in social inequality </a:t>
            </a:r>
          </a:p>
        </p:txBody>
      </p:sp>
    </p:spTree>
    <p:extLst>
      <p:ext uri="{BB962C8B-B14F-4D97-AF65-F5344CB8AC3E}">
        <p14:creationId xmlns:p14="http://schemas.microsoft.com/office/powerpoint/2010/main" val="19242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90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Distribution </a:t>
            </a:r>
            <a:r>
              <a:rPr lang="en-US" sz="3600" b="1" dirty="0">
                <a:solidFill>
                  <a:srgbClr val="C00000"/>
                </a:solidFill>
              </a:rPr>
              <a:t>of monthly per capita expenditure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52" y="964910"/>
            <a:ext cx="8075457" cy="528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9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574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Gini coefficient of wages, rural and </a:t>
            </a:r>
            <a:r>
              <a:rPr lang="en-GB" sz="3600" b="1" dirty="0" smtClean="0">
                <a:solidFill>
                  <a:srgbClr val="C00000"/>
                </a:solidFill>
              </a:rPr>
              <a:t>urban</a:t>
            </a:r>
            <a:endParaRPr lang="en-GB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480394"/>
              </p:ext>
            </p:extLst>
          </p:nvPr>
        </p:nvGraphicFramePr>
        <p:xfrm>
          <a:off x="800622" y="132458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6CCF-1C34-4E3E-81FD-8E567F9987C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0502" y="186133"/>
            <a:ext cx="11067197" cy="921509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</a:rPr>
              <a:t>Individual characteristics correlated with wage/earnings inequality 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1189529"/>
            <a:ext cx="10367513" cy="5429635"/>
          </a:xfrm>
        </p:spPr>
        <p:txBody>
          <a:bodyPr>
            <a:noAutofit/>
          </a:bodyPr>
          <a:lstStyle/>
          <a:p>
            <a:r>
              <a:rPr lang="en-IN" dirty="0" smtClean="0"/>
              <a:t>Focus on wage earners and salaried workers; exclude the self-employed, due to data constraints </a:t>
            </a:r>
          </a:p>
          <a:p>
            <a:r>
              <a:rPr lang="en-IN" dirty="0" smtClean="0"/>
              <a:t>Source: National Sample Survey</a:t>
            </a:r>
            <a:r>
              <a:rPr lang="en-IN" dirty="0"/>
              <a:t>;</a:t>
            </a:r>
            <a:r>
              <a:rPr lang="en-IN" dirty="0" smtClean="0"/>
              <a:t> years 1983, 1993-94, 2004-05, and 2011-12</a:t>
            </a:r>
          </a:p>
          <a:p>
            <a:r>
              <a:rPr lang="en-IN" dirty="0" smtClean="0"/>
              <a:t>Characteristics of interest in the monograph: </a:t>
            </a:r>
          </a:p>
          <a:p>
            <a:pPr marL="987425" lvl="1" indent="-177800"/>
            <a:r>
              <a:rPr lang="en-IN" sz="2800" dirty="0"/>
              <a:t>Work type (regular/casual)</a:t>
            </a:r>
          </a:p>
          <a:p>
            <a:pPr marL="987425" lvl="1" indent="-177800"/>
            <a:r>
              <a:rPr lang="en-IN" sz="2800" dirty="0"/>
              <a:t>Gender</a:t>
            </a:r>
          </a:p>
          <a:p>
            <a:pPr marL="987425" lvl="1" indent="-177800"/>
            <a:r>
              <a:rPr lang="en-IN" sz="2800" dirty="0"/>
              <a:t>Social Group (caste and religion)</a:t>
            </a:r>
          </a:p>
          <a:p>
            <a:pPr marL="987425" lvl="1" indent="-177800"/>
            <a:r>
              <a:rPr lang="en-IN" sz="2800" dirty="0"/>
              <a:t>Education</a:t>
            </a:r>
          </a:p>
          <a:p>
            <a:pPr marL="987425" lvl="1" indent="-177800"/>
            <a:r>
              <a:rPr lang="en-IN" sz="2800" dirty="0"/>
              <a:t>Region of </a:t>
            </a:r>
            <a:r>
              <a:rPr lang="en-IN" sz="2800" dirty="0" smtClean="0"/>
              <a:t>residence</a:t>
            </a:r>
            <a:endParaRPr lang="en-IN" dirty="0" smtClean="0"/>
          </a:p>
          <a:p>
            <a:r>
              <a:rPr lang="en-IN" dirty="0" smtClean="0"/>
              <a:t>Focus on four of these five characteristics in this presentation.</a:t>
            </a:r>
          </a:p>
          <a:p>
            <a:pPr marL="530225" indent="-177800"/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val="4138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</a:rPr>
              <a:t>Quantitative Methodology  for inequality analysis</a:t>
            </a:r>
            <a:endParaRPr lang="en-IN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3833"/>
                <a:ext cx="10069864" cy="51205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 smtClean="0"/>
                  <a:t>1) Decomposition of key inequality measures:</a:t>
                </a:r>
              </a:p>
              <a:p>
                <a:pPr lvl="1"/>
                <a:r>
                  <a:rPr lang="en-IN" dirty="0" smtClean="0"/>
                  <a:t>Theil index (TI)</a:t>
                </a:r>
              </a:p>
              <a:p>
                <a:pPr marL="457200" lvl="1" indent="0">
                  <a:buNone/>
                </a:pPr>
                <a:r>
                  <a:rPr lang="en-IN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𝑏𝑒𝑡𝑤𝑒𝑒𝑛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𝑔𝑟𝑜𝑢𝑝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𝑔𝑟𝑜𝑢𝑝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:pPr marL="723900" lvl="2" indent="-266700"/>
                <a:r>
                  <a:rPr lang="en-IN" sz="2400" dirty="0" smtClean="0"/>
                  <a:t>We recognize limitations to the decomposition exercise. </a:t>
                </a:r>
              </a:p>
              <a:p>
                <a:pPr marL="0" lvl="1" indent="0">
                  <a:buNone/>
                </a:pPr>
                <a:endParaRPr lang="en-IN" sz="2800" dirty="0" smtClean="0"/>
              </a:p>
              <a:p>
                <a:pPr marL="0" lvl="1" indent="0">
                  <a:buNone/>
                </a:pPr>
                <a:r>
                  <a:rPr lang="en-IN" sz="2800" dirty="0" smtClean="0"/>
                  <a:t>2) We also examine:</a:t>
                </a:r>
              </a:p>
              <a:p>
                <a:pPr marL="723900" lvl="2" indent="-266700"/>
                <a:r>
                  <a:rPr lang="en-IN" sz="2400" dirty="0" smtClean="0"/>
                  <a:t>Wage </a:t>
                </a:r>
                <a:r>
                  <a:rPr lang="en-IN" sz="2400" dirty="0"/>
                  <a:t>ratios across different </a:t>
                </a:r>
                <a:r>
                  <a:rPr lang="en-IN" sz="2400" dirty="0" smtClean="0"/>
                  <a:t>categories</a:t>
                </a:r>
                <a:endParaRPr lang="en-IN" sz="2400" dirty="0"/>
              </a:p>
              <a:p>
                <a:pPr lvl="1"/>
                <a:r>
                  <a:rPr lang="en-IN" dirty="0"/>
                  <a:t>Histograms of log wages, examining visual changes </a:t>
                </a:r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3) Multi-variate framework:</a:t>
                </a:r>
              </a:p>
              <a:p>
                <a:pPr lvl="1"/>
                <a:r>
                  <a:rPr lang="en-IN" dirty="0" smtClean="0"/>
                  <a:t>Fields decomposition of the log wages (multivariate framework)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3833"/>
                <a:ext cx="10069864" cy="5120510"/>
              </a:xfrm>
              <a:blipFill rotWithShape="0">
                <a:blip r:embed="rId2"/>
                <a:stretch>
                  <a:fillRect l="-1272" t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4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91313" y="44506"/>
            <a:ext cx="4661014" cy="507585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Casual-Regular worker type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25395" y="721368"/>
            <a:ext cx="7133069" cy="264401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Casual wages relative to regular, fell from 1983 to 2004-05, and rose again in 2011-12 (consistent with labour market tightening) (BELOW)</a:t>
            </a:r>
          </a:p>
          <a:p>
            <a:r>
              <a:rPr lang="en-IN" sz="2400" dirty="0" smtClean="0"/>
              <a:t>Changes in the between-component of wage decomposition parallel change in wage ratios. (RIGHT) </a:t>
            </a:r>
          </a:p>
          <a:p>
            <a:r>
              <a:rPr lang="en-IN" sz="2400" dirty="0" smtClean="0"/>
              <a:t>Differences in work-type accounts for almost a quarter of rural wage inequality in 2012. (RIGHT)</a:t>
            </a:r>
            <a:endParaRPr lang="en-IN" sz="2000" dirty="0" smtClean="0"/>
          </a:p>
          <a:p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13" y="3875964"/>
            <a:ext cx="3461821" cy="27929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39" y="3875964"/>
            <a:ext cx="3363636" cy="2792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32841" y="3436005"/>
            <a:ext cx="13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Wage ratios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33761" y="482463"/>
            <a:ext cx="771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Rural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575" y="884973"/>
            <a:ext cx="3993214" cy="24504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33762" y="3495024"/>
            <a:ext cx="771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Urban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615" y="4008548"/>
            <a:ext cx="3871134" cy="25277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54533" y="-27050"/>
            <a:ext cx="27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Wage Decompositions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334" y="0"/>
            <a:ext cx="1501255" cy="441016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rgbClr val="C00000"/>
                </a:solidFill>
              </a:rPr>
              <a:t>Gender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904" y="3698025"/>
            <a:ext cx="6415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Improving wage ratios for women compared to men (TOP). Perhaps reflect gender-equalizing labour market participation in all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However, women’s labour market participation declined from 28% in 1983 to 23% in 2011-12.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Between wage inequality contributed to a large share for casual workers (RIGHT</a:t>
            </a:r>
            <a:r>
              <a:rPr lang="en-IN" sz="2400" dirty="0"/>
              <a:t>)</a:t>
            </a:r>
            <a:endParaRPr lang="en-IN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962" y="0"/>
            <a:ext cx="4942057" cy="6780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56" y="383474"/>
            <a:ext cx="4880067" cy="30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451" y="119493"/>
            <a:ext cx="3932237" cy="409433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Socio-religious groups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68157" y="586854"/>
            <a:ext cx="5404846" cy="3057098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en-IN" sz="2000" dirty="0" smtClean="0"/>
              <a:t>Scheduled Tribe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Scheduled Caste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Hindu OBC (includes lower and middle castes)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Hindu Others (mainly upper caste)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Muslim OBC 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Muslim others 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Other religion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7430" y="1132885"/>
            <a:ext cx="500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16" y="791570"/>
            <a:ext cx="5199797" cy="5090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157" y="3643952"/>
            <a:ext cx="5622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Between inequality is higher for casual more than regular workers in rural areas </a:t>
            </a:r>
            <a:r>
              <a:rPr lang="en-US" sz="2400" dirty="0"/>
              <a:t>and </a:t>
            </a:r>
            <a:r>
              <a:rPr lang="en-US" sz="2400" dirty="0" smtClean="0"/>
              <a:t>regular more than casual in </a:t>
            </a:r>
            <a:r>
              <a:rPr lang="en-US" sz="2400" dirty="0"/>
              <a:t>urban </a:t>
            </a:r>
            <a:r>
              <a:rPr lang="en-US" sz="2400" dirty="0" smtClean="0"/>
              <a:t>areas</a:t>
            </a:r>
            <a:r>
              <a:rPr lang="en-US" sz="2400" dirty="0"/>
              <a:t> </a:t>
            </a:r>
            <a:r>
              <a:rPr lang="en-US" sz="2400" dirty="0" smtClean="0"/>
              <a:t>(LEFT)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Among regular workers, group classifications matter more for females rather than males. </a:t>
            </a:r>
            <a:r>
              <a:rPr lang="en-US" sz="2400" dirty="0"/>
              <a:t>(LEFT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10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1627</TotalTime>
  <Words>1363</Words>
  <Application>Microsoft Office PowerPoint</Application>
  <PresentationFormat>Custom</PresentationFormat>
  <Paragraphs>196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Introduction</vt:lpstr>
      <vt:lpstr>Distribution of monthly per capita expenditure </vt:lpstr>
      <vt:lpstr>Gini coefficient of wages, rural and urban</vt:lpstr>
      <vt:lpstr>Individual characteristics correlated with wage/earnings inequality </vt:lpstr>
      <vt:lpstr>Quantitative Methodology  for inequality analysis</vt:lpstr>
      <vt:lpstr>Casual-Regular worker type</vt:lpstr>
      <vt:lpstr>Gender</vt:lpstr>
      <vt:lpstr>Socio-religious groups</vt:lpstr>
      <vt:lpstr>Educational categories</vt:lpstr>
      <vt:lpstr>PowerPoint Presentation</vt:lpstr>
      <vt:lpstr>PowerPoint Presentation</vt:lpstr>
      <vt:lpstr>Comparing different aspects of inequality</vt:lpstr>
      <vt:lpstr>Inequality of household expenditure per capita</vt:lpstr>
      <vt:lpstr>Factor shares in organized industry</vt:lpstr>
      <vt:lpstr>Occupational wage differentials</vt:lpstr>
      <vt:lpstr>India and Brazil: Fields decomposition (urban wages, 2011-12)</vt:lpstr>
      <vt:lpstr>Some reflections on results</vt:lpstr>
      <vt:lpstr>Some research issues</vt:lpstr>
      <vt:lpstr>Appendix</vt:lpstr>
      <vt:lpstr>Regional inequality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Vidhya Soundararajan</dc:creator>
  <cp:lastModifiedBy>Gerry</cp:lastModifiedBy>
  <cp:revision>188</cp:revision>
  <dcterms:created xsi:type="dcterms:W3CDTF">2017-03-22T06:26:02Z</dcterms:created>
  <dcterms:modified xsi:type="dcterms:W3CDTF">2017-04-07T03:08:10Z</dcterms:modified>
</cp:coreProperties>
</file>